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993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33C4-31DE-4D24-8D25-0878456C13DB}" type="datetimeFigureOut">
              <a:rPr lang="cs-CZ" smtClean="0"/>
              <a:pPr/>
              <a:t>26.5.2014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C158-8436-447C-B2B8-24E341B8BA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33C4-31DE-4D24-8D25-0878456C13DB}" type="datetimeFigureOut">
              <a:rPr lang="cs-CZ" smtClean="0"/>
              <a:pPr/>
              <a:t>26.5.2014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C158-8436-447C-B2B8-24E341B8BA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33C4-31DE-4D24-8D25-0878456C13DB}" type="datetimeFigureOut">
              <a:rPr lang="cs-CZ" smtClean="0"/>
              <a:pPr/>
              <a:t>26.5.2014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C158-8436-447C-B2B8-24E341B8BA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33C4-31DE-4D24-8D25-0878456C13DB}" type="datetimeFigureOut">
              <a:rPr lang="cs-CZ" smtClean="0"/>
              <a:pPr/>
              <a:t>26.5.2014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C158-8436-447C-B2B8-24E341B8BA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33C4-31DE-4D24-8D25-0878456C13DB}" type="datetimeFigureOut">
              <a:rPr lang="cs-CZ" smtClean="0"/>
              <a:pPr/>
              <a:t>26.5.2014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C158-8436-447C-B2B8-24E341B8BA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33C4-31DE-4D24-8D25-0878456C13DB}" type="datetimeFigureOut">
              <a:rPr lang="cs-CZ" smtClean="0"/>
              <a:pPr/>
              <a:t>26.5.2014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C158-8436-447C-B2B8-24E341B8BA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33C4-31DE-4D24-8D25-0878456C13DB}" type="datetimeFigureOut">
              <a:rPr lang="cs-CZ" smtClean="0"/>
              <a:pPr/>
              <a:t>26.5.2014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C158-8436-447C-B2B8-24E341B8BA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33C4-31DE-4D24-8D25-0878456C13DB}" type="datetimeFigureOut">
              <a:rPr lang="cs-CZ" smtClean="0"/>
              <a:pPr/>
              <a:t>26.5.2014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C158-8436-447C-B2B8-24E341B8BA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33C4-31DE-4D24-8D25-0878456C13DB}" type="datetimeFigureOut">
              <a:rPr lang="cs-CZ" smtClean="0"/>
              <a:pPr/>
              <a:t>26.5.2014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C158-8436-447C-B2B8-24E341B8BA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33C4-31DE-4D24-8D25-0878456C13DB}" type="datetimeFigureOut">
              <a:rPr lang="cs-CZ" smtClean="0"/>
              <a:pPr/>
              <a:t>26.5.2014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C158-8436-447C-B2B8-24E341B8BA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33C4-31DE-4D24-8D25-0878456C13DB}" type="datetimeFigureOut">
              <a:rPr lang="cs-CZ" smtClean="0"/>
              <a:pPr/>
              <a:t>26.5.2014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C158-8436-447C-B2B8-24E341B8BA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733C4-31DE-4D24-8D25-0878456C13DB}" type="datetimeFigureOut">
              <a:rPr lang="cs-CZ" smtClean="0"/>
              <a:pPr/>
              <a:t>26.5.2014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2C158-8436-447C-B2B8-24E341B8BAE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tra.gaudnikova@seznam.c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klubik-vilik.tode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27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496944" cy="352839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sz="4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Dětský </a:t>
            </a:r>
            <a:r>
              <a:rPr lang="cs-CZ" sz="4200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klubík</a:t>
            </a:r>
            <a:r>
              <a:rPr lang="cs-CZ" sz="4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VILÍK je tu pro děti </a:t>
            </a:r>
            <a:r>
              <a:rPr lang="cs-CZ" sz="4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cs-CZ" sz="4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5 let, </a:t>
            </a:r>
            <a:r>
              <a:rPr lang="cs-CZ" sz="4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bezkonkurenční ceny.  </a:t>
            </a:r>
            <a:endParaRPr lang="cs-CZ" sz="42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Menší kolektiv, velmi individuální, přívětivý přístup k dětem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zázemí RD v lesním prostředí, pobyt venku každý den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vzdělávací program, vychovatelky  s pedagogickým vzděláním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Nepravidelně přijímáme i děti mladší 3 let  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cs-CZ" sz="28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cs-CZ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vše je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zárukou správného rozvoje dovedností Vašich ratolestí a spokojeného soužití všech dětiček u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nás.</a:t>
            </a:r>
          </a:p>
          <a:p>
            <a:pPr algn="l"/>
            <a:endParaRPr lang="cs-CZ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033514" y="0"/>
            <a:ext cx="3999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err="1" smtClean="0">
                <a:solidFill>
                  <a:schemeClr val="accent2">
                    <a:lumMod val="50000"/>
                  </a:schemeClr>
                </a:solidFill>
              </a:rPr>
              <a:t>Klubík</a:t>
            </a:r>
            <a:r>
              <a:rPr lang="cs-CZ" sz="6000" b="1" dirty="0" smtClean="0">
                <a:solidFill>
                  <a:schemeClr val="accent2">
                    <a:lumMod val="50000"/>
                  </a:schemeClr>
                </a:solidFill>
              </a:rPr>
              <a:t> VILÍK</a:t>
            </a:r>
            <a:endParaRPr lang="cs-CZ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932040" y="1156682"/>
            <a:ext cx="1410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2">
                    <a:lumMod val="50000"/>
                  </a:schemeClr>
                </a:solidFill>
              </a:rPr>
              <a:t>Hvozdy 103</a:t>
            </a:r>
            <a:endParaRPr lang="cs-CZ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4963391"/>
            <a:ext cx="5760640" cy="203132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více informací pište, volejte… </a:t>
            </a:r>
          </a:p>
          <a:p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email: 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petra.gaudnikova@seznam.cz</a:t>
            </a: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.: 774 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209 591 </a:t>
            </a:r>
            <a:r>
              <a:rPr lang="cs-CZ" sz="2400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www.</a:t>
            </a:r>
            <a:r>
              <a:rPr lang="cs-CZ" sz="24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klubik</a:t>
            </a:r>
            <a:r>
              <a:rPr lang="cs-CZ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-</a:t>
            </a:r>
            <a:r>
              <a:rPr lang="cs-CZ" sz="24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vilik.tode.cz</a:t>
            </a:r>
            <a:endParaRPr lang="cs-CZ" sz="2400" u="sng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16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Přímá spojnice 12"/>
          <p:cNvCxnSpPr/>
          <p:nvPr/>
        </p:nvCxnSpPr>
        <p:spPr>
          <a:xfrm>
            <a:off x="107504" y="4941168"/>
            <a:ext cx="8712968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89817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9935">
            <a:alpha val="2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"/>
          <p:cNvSpPr>
            <a:spLocks noGrp="1"/>
          </p:cNvSpPr>
          <p:nvPr>
            <p:ph type="subTitle" idx="1"/>
          </p:nvPr>
        </p:nvSpPr>
        <p:spPr>
          <a:xfrm>
            <a:off x="395288" y="1700212"/>
            <a:ext cx="8497887" cy="4825131"/>
          </a:xfrm>
        </p:spPr>
        <p:txBody>
          <a:bodyPr>
            <a:normAutofit fontScale="97500"/>
          </a:bodyPr>
          <a:lstStyle/>
          <a:p>
            <a:pPr algn="l"/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</a:rPr>
              <a:t>Ceník docházky ve školním roce 2014/2015</a:t>
            </a:r>
            <a:br>
              <a:rPr lang="cs-CZ" sz="16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Celý den/Dopoledne      1 – 3 dny v týdnu 	300/250Kč  denně  + stravné</a:t>
            </a:r>
            <a:b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</a:t>
            </a:r>
            <a:r>
              <a:rPr lang="cs-CZ" sz="1600" smtClean="0">
                <a:solidFill>
                  <a:schemeClr val="tx2">
                    <a:lumMod val="50000"/>
                  </a:schemeClr>
                </a:solidFill>
              </a:rPr>
              <a:t>4       dny </a:t>
            </a: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v </a:t>
            </a:r>
            <a:r>
              <a:rPr lang="cs-CZ" sz="1600" smtClean="0">
                <a:solidFill>
                  <a:schemeClr val="tx2">
                    <a:lumMod val="50000"/>
                  </a:schemeClr>
                </a:solidFill>
              </a:rPr>
              <a:t>týdnu       280/230Kč  </a:t>
            </a: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denně + stravné</a:t>
            </a:r>
            <a:b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</a:t>
            </a:r>
            <a:r>
              <a:rPr lang="cs-CZ" sz="1600" smtClean="0">
                <a:solidFill>
                  <a:schemeClr val="tx2">
                    <a:lumMod val="50000"/>
                  </a:schemeClr>
                </a:solidFill>
              </a:rPr>
              <a:t>5       dnů </a:t>
            </a: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v </a:t>
            </a:r>
            <a:r>
              <a:rPr lang="cs-CZ" sz="1600" smtClean="0">
                <a:solidFill>
                  <a:schemeClr val="tx2">
                    <a:lumMod val="50000"/>
                  </a:schemeClr>
                </a:solidFill>
              </a:rPr>
              <a:t>týdnu       260/210Kč  </a:t>
            </a: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denně + stravné </a:t>
            </a:r>
            <a:b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</a:rPr>
              <a:t>Sourozenecká sleva 20%                                           </a:t>
            </a: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</a:rPr>
              <a:t>Stravné ve školním roce 2014/2015</a:t>
            </a:r>
            <a:br>
              <a:rPr lang="cs-CZ" sz="16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Celý den/dopoledne     Kč 62/52 na 1 den.</a:t>
            </a:r>
            <a:b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Svačina 10 Kč – oběd 42 Kč – svačina 10 Kč (pitný režim zdarma).</a:t>
            </a:r>
            <a:b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Obědy zajišťujeme z Bistro GATO ve Štěchovicích, svačiny se připravují ve vlastní režii.</a:t>
            </a:r>
            <a:b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16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cs-CZ" sz="16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</a:rPr>
              <a:t>Co nabízíme navíc</a:t>
            </a:r>
            <a:r>
              <a:rPr lang="cs-CZ" sz="16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cs-CZ" sz="16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Zajišťujeme maximální pobyt dětí venku v přírodním prostředí – učíme se poznávat přírodu.</a:t>
            </a:r>
            <a:b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Klademe důraz na pohybovou výchovu dětí , rozvoj hrubé motoriky.</a:t>
            </a:r>
            <a:b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Velmi intenzivně rozvíjíme jemnou motoriku i </a:t>
            </a:r>
            <a:r>
              <a:rPr lang="cs-CZ" sz="1600" dirty="0" err="1" smtClean="0">
                <a:solidFill>
                  <a:schemeClr val="tx2">
                    <a:lumMod val="50000"/>
                  </a:schemeClr>
                </a:solidFill>
              </a:rPr>
              <a:t>grafomotoriku</a:t>
            </a: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 všech dětí v </a:t>
            </a:r>
            <a:r>
              <a:rPr lang="cs-CZ" sz="1600" dirty="0" err="1" smtClean="0">
                <a:solidFill>
                  <a:schemeClr val="tx2">
                    <a:lumMod val="50000"/>
                  </a:schemeClr>
                </a:solidFill>
              </a:rPr>
              <a:t>klubíku</a:t>
            </a: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b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Maximální kapacita </a:t>
            </a:r>
            <a:r>
              <a:rPr lang="cs-CZ" sz="1600" dirty="0" err="1" smtClean="0">
                <a:solidFill>
                  <a:schemeClr val="tx2">
                    <a:lumMod val="50000"/>
                  </a:schemeClr>
                </a:solidFill>
              </a:rPr>
              <a:t>klubíku</a:t>
            </a: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 je 10 dětí, což umožňuje velmi individuální péči  o Vaše děti.</a:t>
            </a:r>
            <a:b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sz="1600" dirty="0" smtClean="0">
                <a:solidFill>
                  <a:schemeClr val="tx2">
                    <a:lumMod val="50000"/>
                  </a:schemeClr>
                </a:solidFill>
              </a:rPr>
              <a:t>Tato kapacita je velmi výhodná pro děti, které se teprve začínají seznamovat a přizpůsobovat kolektivu dětí, snadněji se sžijí s denním režimem, který je velmi podobný režimu v MŠ.</a:t>
            </a:r>
            <a:endParaRPr lang="cs-CZ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95536" y="260648"/>
            <a:ext cx="3999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err="1" smtClean="0">
                <a:solidFill>
                  <a:schemeClr val="tx2">
                    <a:lumMod val="50000"/>
                  </a:schemeClr>
                </a:solidFill>
              </a:rPr>
              <a:t>Klubík</a:t>
            </a:r>
            <a:r>
              <a:rPr lang="cs-CZ" sz="6000" b="1" dirty="0" smtClean="0">
                <a:solidFill>
                  <a:schemeClr val="tx2">
                    <a:lumMod val="50000"/>
                  </a:schemeClr>
                </a:solidFill>
              </a:rPr>
              <a:t> VILÍK</a:t>
            </a:r>
            <a:endParaRPr lang="cs-CZ" sz="6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25875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96</Words>
  <Application>Microsoft Office PowerPoint</Application>
  <PresentationFormat>Předvádění na obrazovce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Snímek 1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Klubík Vilík Hvozdy 103</dc:title>
  <dc:creator>petra</dc:creator>
  <cp:lastModifiedBy>petra</cp:lastModifiedBy>
  <cp:revision>18</cp:revision>
  <dcterms:created xsi:type="dcterms:W3CDTF">2013-07-28T22:51:50Z</dcterms:created>
  <dcterms:modified xsi:type="dcterms:W3CDTF">2014-05-26T00:07:20Z</dcterms:modified>
</cp:coreProperties>
</file>